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9"/>
  </p:notesMasterIdLst>
  <p:sldIdLst>
    <p:sldId id="257" r:id="rId5"/>
    <p:sldId id="261" r:id="rId6"/>
    <p:sldId id="310" r:id="rId7"/>
    <p:sldId id="274" r:id="rId8"/>
    <p:sldId id="262" r:id="rId9"/>
    <p:sldId id="400" r:id="rId10"/>
    <p:sldId id="259" r:id="rId11"/>
    <p:sldId id="375" r:id="rId12"/>
    <p:sldId id="401" r:id="rId13"/>
    <p:sldId id="402" r:id="rId14"/>
    <p:sldId id="391" r:id="rId15"/>
    <p:sldId id="376" r:id="rId16"/>
    <p:sldId id="374" r:id="rId17"/>
    <p:sldId id="378" r:id="rId18"/>
    <p:sldId id="387" r:id="rId19"/>
    <p:sldId id="389" r:id="rId20"/>
    <p:sldId id="404" r:id="rId21"/>
    <p:sldId id="392" r:id="rId22"/>
    <p:sldId id="394" r:id="rId23"/>
    <p:sldId id="403" r:id="rId24"/>
    <p:sldId id="393" r:id="rId25"/>
    <p:sldId id="397" r:id="rId26"/>
    <p:sldId id="373" r:id="rId27"/>
    <p:sldId id="385" r:id="rId28"/>
    <p:sldId id="384" r:id="rId29"/>
    <p:sldId id="377" r:id="rId30"/>
    <p:sldId id="395" r:id="rId31"/>
    <p:sldId id="372" r:id="rId32"/>
    <p:sldId id="386" r:id="rId33"/>
    <p:sldId id="398" r:id="rId34"/>
    <p:sldId id="399" r:id="rId35"/>
    <p:sldId id="277" r:id="rId36"/>
    <p:sldId id="370" r:id="rId37"/>
    <p:sldId id="371" r:id="rId38"/>
  </p:sldIdLst>
  <p:sldSz cx="20104100" cy="11728450"/>
  <p:notesSz cx="20104100" cy="1172845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BM Plex Sans" panose="020B0503050203000203" pitchFamily="34" charset="0"/>
      <p:regular r:id="rId44"/>
      <p:bold r:id="rId45"/>
      <p:italic r:id="rId46"/>
      <p:boldItalic r:id="rId47"/>
    </p:embeddedFont>
    <p:embeddedFont>
      <p:font typeface="IBM Plex Sans Medium" panose="020F0502020204030204" pitchFamily="34" charset="0"/>
      <p:regular r:id="rId48"/>
      <p:bold r:id="rId49"/>
      <p:italic r:id="rId50"/>
      <p:boldItalic r:id="rId51"/>
    </p:embeddedFont>
    <p:embeddedFont>
      <p:font typeface="IBM Plex Sans SemiBold" panose="020F05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600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39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Helvetica Neue" panose="02000503000000020004" pitchFamily="2" charset="0"/>
              </a:rPr>
              <a:t>история о столбе и веревке со слоном</a:t>
            </a: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2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1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57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77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71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12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latin typeface="IBM Plex Sans"/>
              </a:rPr>
              <a:t>Любопытство начинается с вопроса: Интересно, а ...?.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dirty="0">
              <a:latin typeface="IBM Plex Sans"/>
            </a:endParaRPr>
          </a:p>
          <a:p>
            <a:r>
              <a:rPr lang="ru-RU" sz="1100" dirty="0">
                <a:latin typeface="IBM Plex Sans"/>
              </a:rPr>
              <a:t>Давайте проясним этот вопрос: </a:t>
            </a:r>
            <a:r>
              <a:rPr lang="ru-RU" sz="1100" dirty="0" err="1">
                <a:latin typeface="IBM Plex Sans"/>
              </a:rPr>
              <a:t>коуч</a:t>
            </a:r>
            <a:r>
              <a:rPr lang="ru-RU" sz="1100" dirty="0">
                <a:latin typeface="IBM Plex Sans"/>
              </a:rPr>
              <a:t> должен озвучивать то, что подсказывает ему интуиция. Обладать</a:t>
            </a:r>
          </a:p>
          <a:p>
            <a:r>
              <a:rPr lang="ru-RU" sz="1100" dirty="0">
                <a:latin typeface="IBM Plex Sans"/>
              </a:rPr>
              <a:t>интуицией и не использовать ее в отношениях </a:t>
            </a:r>
            <a:r>
              <a:rPr lang="ru-RU" sz="1100" dirty="0" err="1">
                <a:latin typeface="IBM Plex Sans"/>
              </a:rPr>
              <a:t>коучинга</a:t>
            </a:r>
            <a:r>
              <a:rPr lang="ru-RU" sz="1100" dirty="0">
                <a:latin typeface="IBM Plex Sans"/>
              </a:rPr>
              <a:t> — значит, предоставлять клиенту</a:t>
            </a:r>
          </a:p>
          <a:p>
            <a:r>
              <a:rPr lang="ru-RU" sz="1100" dirty="0">
                <a:latin typeface="IBM Plex Sans"/>
              </a:rPr>
              <a:t>только часть ожидаемой им услуги.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01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54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283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095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00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9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93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578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8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858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690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73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72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3.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-сессии в работе менеджера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Этические принципы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813973"/>
            <a:ext cx="17991598" cy="716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В партнёре нет никаких изъянов, которые требуют исправления.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У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-менеджера нет ответов; у него есть вопросы.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Заглядывая в себя с помощью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коуча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, человек обнаруживает, что он знает себя, свои сильные стороны и свои недостатки. Он начинает понимать, чего хочет, чего боится, что его мотивирует и что сдерживает, каковы его цели и взгляды и где он упускает свои возможности.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Не брать на себя ответственность, партнер должен взять её сам.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Не позволить своим эмоциям помешать партнёру.</a:t>
            </a:r>
          </a:p>
        </p:txBody>
      </p:sp>
    </p:spTree>
    <p:extLst>
      <p:ext uri="{BB962C8B-B14F-4D97-AF65-F5344CB8AC3E}">
        <p14:creationId xmlns:p14="http://schemas.microsoft.com/office/powerpoint/2010/main" val="310159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Этические принципы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813973"/>
            <a:ext cx="17991598" cy="773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latin typeface="IBM Plex Sans"/>
              </a:rPr>
              <a:t>С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оздание безопасной и конфиденциальной среды, атмосферы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. Ощущение доверия придает партнёру невероятно много сил. Партнёры видят, что менеджер действительно является их союзником.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Эффект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безоценочности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3600" dirty="0" err="1">
                <a:latin typeface="IBM Plex Sans"/>
              </a:rPr>
              <a:t>К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оуч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-менеджер ждет правдивости от партнёра, которая в данном случае не может привести к иным последствиям, кроме развития и обучения.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Подлинные человеческие взаимоотношения строятся не на желании произвести приятное впечатление, а на возможности каждого быть тем, кем он является. </a:t>
            </a:r>
          </a:p>
        </p:txBody>
      </p:sp>
    </p:spTree>
    <p:extLst>
      <p:ext uri="{BB962C8B-B14F-4D97-AF65-F5344CB8AC3E}">
        <p14:creationId xmlns:p14="http://schemas.microsoft.com/office/powerpoint/2010/main" val="42597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помогает </a:t>
            </a:r>
            <a:r>
              <a:rPr lang="ru-RU" dirty="0" err="1"/>
              <a:t>коуч</a:t>
            </a:r>
            <a:r>
              <a:rPr lang="ru-RU" dirty="0"/>
              <a:t>-менеджеру?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95C7F-BB5A-B74B-9058-755D881DA1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9350" y="2898943"/>
            <a:ext cx="15005400" cy="8206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893E5-3220-854B-8238-30F11BECF951}"/>
              </a:ext>
            </a:extLst>
          </p:cNvPr>
          <p:cNvSpPr txBox="1"/>
          <p:nvPr/>
        </p:nvSpPr>
        <p:spPr>
          <a:xfrm>
            <a:off x="10621394" y="3063182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29A30-C2F2-B44C-855B-B3BD11C82F91}"/>
              </a:ext>
            </a:extLst>
          </p:cNvPr>
          <p:cNvSpPr txBox="1"/>
          <p:nvPr/>
        </p:nvSpPr>
        <p:spPr>
          <a:xfrm>
            <a:off x="14868658" y="5921737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405AA-2693-C349-92BE-12989AFFB5DC}"/>
              </a:ext>
            </a:extLst>
          </p:cNvPr>
          <p:cNvSpPr txBox="1"/>
          <p:nvPr/>
        </p:nvSpPr>
        <p:spPr>
          <a:xfrm>
            <a:off x="16341452" y="8944531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20FBFC-66C4-0D46-89B7-1A68A74EB342}"/>
              </a:ext>
            </a:extLst>
          </p:cNvPr>
          <p:cNvSpPr txBox="1"/>
          <p:nvPr/>
        </p:nvSpPr>
        <p:spPr>
          <a:xfrm>
            <a:off x="3261947" y="8944531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DBBF7F-F857-0543-B4E9-9E743766743F}"/>
              </a:ext>
            </a:extLst>
          </p:cNvPr>
          <p:cNvSpPr txBox="1"/>
          <p:nvPr/>
        </p:nvSpPr>
        <p:spPr>
          <a:xfrm>
            <a:off x="2876465" y="5921737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</p:spTree>
    <p:extLst>
      <p:ext uri="{BB962C8B-B14F-4D97-AF65-F5344CB8AC3E}">
        <p14:creationId xmlns:p14="http://schemas.microsoft.com/office/powerpoint/2010/main" val="200160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Технология </a:t>
            </a:r>
            <a:r>
              <a:rPr lang="ru-RU" sz="11000" dirty="0" err="1"/>
              <a:t>коуч</a:t>
            </a:r>
            <a:r>
              <a:rPr lang="ru-RU" sz="11000" dirty="0"/>
              <a:t>-сессии</a:t>
            </a:r>
            <a:r>
              <a:rPr lang="en-US" sz="11000" dirty="0"/>
              <a:t>.</a:t>
            </a:r>
            <a:r>
              <a:rPr lang="ru-RU" sz="11000" dirty="0"/>
              <a:t> Модель </a:t>
            </a:r>
            <a:r>
              <a:rPr lang="en-US" sz="11000" dirty="0"/>
              <a:t>GROW</a:t>
            </a:r>
            <a:r>
              <a:rPr lang="ru-RU" sz="11000" dirty="0"/>
              <a:t> </a:t>
            </a:r>
            <a:br>
              <a:rPr lang="ru-RU" sz="11000" dirty="0"/>
            </a:br>
            <a:r>
              <a:rPr lang="ru-RU" sz="11000" dirty="0"/>
              <a:t>Дж. </a:t>
            </a:r>
            <a:r>
              <a:rPr lang="ru-RU" sz="11000" dirty="0" err="1"/>
              <a:t>Уитмора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Модель </a:t>
            </a:r>
            <a:r>
              <a:rPr lang="en" dirty="0"/>
              <a:t>GROW</a:t>
            </a:r>
            <a:r>
              <a:rPr lang="ru-RU" dirty="0"/>
              <a:t> (Дж. </a:t>
            </a:r>
            <a:r>
              <a:rPr lang="ru-RU" dirty="0" err="1"/>
              <a:t>Уитмор</a:t>
            </a:r>
            <a:r>
              <a:rPr lang="ru-RU" dirty="0"/>
              <a:t>)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B24931C-F2DC-CD4C-A9ED-094BD8483C35}"/>
              </a:ext>
            </a:extLst>
          </p:cNvPr>
          <p:cNvSpPr/>
          <p:nvPr/>
        </p:nvSpPr>
        <p:spPr>
          <a:xfrm>
            <a:off x="988874" y="2405668"/>
            <a:ext cx="18063221" cy="895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Постоянный цикл: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 </a:t>
            </a:r>
            <a:r>
              <a:rPr lang="en-US" sz="4400" b="1" dirty="0">
                <a:latin typeface="IBM Plex Sans"/>
              </a:rPr>
              <a:t>Goal. </a:t>
            </a:r>
            <a:r>
              <a:rPr lang="ru-RU" sz="4400" dirty="0">
                <a:latin typeface="IBM Plex Sans"/>
              </a:rPr>
              <a:t>Чего ты хочешь достичь? Что должно стать результатом нашей беседы</a:t>
            </a:r>
            <a:r>
              <a:rPr lang="en-US" sz="4400" dirty="0">
                <a:latin typeface="IBM Plex Sans"/>
              </a:rPr>
              <a:t>?</a:t>
            </a:r>
            <a:endParaRPr lang="ru-RU" sz="4400" dirty="0">
              <a:latin typeface="IBM Plex Sans"/>
            </a:endParaRP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 </a:t>
            </a:r>
            <a:r>
              <a:rPr lang="en-US" sz="4400" b="1" dirty="0">
                <a:latin typeface="IBM Plex Sans"/>
              </a:rPr>
              <a:t>Reality.</a:t>
            </a:r>
            <a:r>
              <a:rPr lang="en-US" sz="4400" dirty="0">
                <a:latin typeface="IBM Plex Sans"/>
              </a:rPr>
              <a:t> </a:t>
            </a:r>
            <a:r>
              <a:rPr lang="en-US" sz="4400" dirty="0" err="1">
                <a:latin typeface="IBM Plex Sans"/>
              </a:rPr>
              <a:t>Как</a:t>
            </a:r>
            <a:r>
              <a:rPr lang="ru-RU" sz="4400" dirty="0" err="1">
                <a:latin typeface="IBM Plex Sans"/>
              </a:rPr>
              <a:t>ов</a:t>
            </a:r>
            <a:r>
              <a:rPr lang="ru-RU" sz="4400" dirty="0">
                <a:latin typeface="IBM Plex Sans"/>
              </a:rPr>
              <a:t> контекст ситуации? Как ты его видишь? Что нужно разведать?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b="1" dirty="0">
                <a:latin typeface="IBM Plex Sans"/>
              </a:rPr>
              <a:t>Opportunities.</a:t>
            </a:r>
            <a:r>
              <a:rPr lang="ru-RU" sz="4400" dirty="0">
                <a:latin typeface="IBM Plex Sans"/>
              </a:rPr>
              <a:t> Генерация идей. Что можно найти в помощь?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b="1" dirty="0">
                <a:latin typeface="IBM Plex Sans"/>
              </a:rPr>
              <a:t>Will.</a:t>
            </a:r>
            <a:r>
              <a:rPr lang="en-US" sz="4400" dirty="0">
                <a:latin typeface="IBM Plex Sans"/>
              </a:rPr>
              <a:t> </a:t>
            </a:r>
            <a:r>
              <a:rPr lang="ru-RU" sz="4400" dirty="0">
                <a:latin typeface="IBM Plex Sans"/>
              </a:rPr>
              <a:t>Первый шаг. Что можно сделать прямо сейчас? Что помешает? Как реализовать?! </a:t>
            </a:r>
          </a:p>
        </p:txBody>
      </p:sp>
    </p:spTree>
    <p:extLst>
      <p:ext uri="{BB962C8B-B14F-4D97-AF65-F5344CB8AC3E}">
        <p14:creationId xmlns:p14="http://schemas.microsoft.com/office/powerpoint/2010/main" val="145006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Итак, резюмируем. Маркеры достижимости проекта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1485E-7E79-C346-A0CA-FD89FC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1327"/>
          <a:stretch/>
        </p:blipFill>
        <p:spPr>
          <a:xfrm>
            <a:off x="988874" y="3668242"/>
            <a:ext cx="16871859" cy="583188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607FC83-CA1B-C941-9A05-5C0422D9562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990" r="42726"/>
          <a:stretch/>
        </p:blipFill>
        <p:spPr>
          <a:xfrm>
            <a:off x="13000221" y="5867098"/>
            <a:ext cx="6115006" cy="57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Правильные цели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665EA0-940F-1146-B8D5-B79308F95D5F}"/>
              </a:ext>
            </a:extLst>
          </p:cNvPr>
          <p:cNvSpPr/>
          <p:nvPr/>
        </p:nvSpPr>
        <p:spPr>
          <a:xfrm>
            <a:off x="1047088" y="2561461"/>
            <a:ext cx="90049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Не только </a:t>
            </a:r>
            <a:r>
              <a:rPr lang="en" sz="3600" dirty="0">
                <a:latin typeface="IBM Plex Sans"/>
              </a:rPr>
              <a:t>SMART, </a:t>
            </a:r>
            <a:r>
              <a:rPr lang="ru-RU" sz="3600" dirty="0">
                <a:latin typeface="IBM Plex Sans"/>
              </a:rPr>
              <a:t>но и </a:t>
            </a:r>
            <a:r>
              <a:rPr lang="en" sz="3600" dirty="0">
                <a:latin typeface="IBM Plex Sans"/>
              </a:rPr>
              <a:t>PURE </a:t>
            </a:r>
            <a:r>
              <a:rPr lang="ru-RU" sz="3600" dirty="0">
                <a:latin typeface="IBM Plex Sans"/>
              </a:rPr>
              <a:t>и </a:t>
            </a:r>
            <a:r>
              <a:rPr lang="en" sz="3600" dirty="0">
                <a:latin typeface="IBM Plex Sans"/>
              </a:rPr>
              <a:t>CLEAR </a:t>
            </a:r>
            <a:endParaRPr lang="ru-RU" sz="3600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SMART</a:t>
            </a:r>
            <a:r>
              <a:rPr lang="ru-RU" sz="3600" b="1" dirty="0">
                <a:latin typeface="IBM Plex Sans"/>
              </a:rPr>
              <a:t> (умная ли цель?)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конкретные;</a:t>
            </a:r>
          </a:p>
          <a:p>
            <a:r>
              <a:rPr lang="ru-RU" sz="3600" dirty="0">
                <a:latin typeface="IBM Plex Sans"/>
              </a:rPr>
              <a:t>• измеримые;</a:t>
            </a:r>
          </a:p>
          <a:p>
            <a:r>
              <a:rPr lang="ru-RU" sz="3600" dirty="0">
                <a:latin typeface="IBM Plex Sans"/>
              </a:rPr>
              <a:t>• согласованные;</a:t>
            </a:r>
          </a:p>
          <a:p>
            <a:r>
              <a:rPr lang="ru-RU" sz="3600" dirty="0">
                <a:latin typeface="IBM Plex Sans"/>
              </a:rPr>
              <a:t>• реалистичные;</a:t>
            </a:r>
          </a:p>
          <a:p>
            <a:r>
              <a:rPr lang="ru-RU" sz="3600" dirty="0">
                <a:latin typeface="IBM Plex Sans"/>
              </a:rPr>
              <a:t>• определены во времени.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1F60281-BC51-AA47-BB54-AE6465121166}"/>
              </a:ext>
            </a:extLst>
          </p:cNvPr>
          <p:cNvSpPr/>
          <p:nvPr/>
        </p:nvSpPr>
        <p:spPr>
          <a:xfrm>
            <a:off x="10052050" y="2561461"/>
            <a:ext cx="910183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PURE</a:t>
            </a:r>
            <a:r>
              <a:rPr lang="ru-RU" sz="3600" b="1" dirty="0">
                <a:latin typeface="IBM Plex Sans"/>
              </a:rPr>
              <a:t> (просто ли достигнуть?)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позитивные;</a:t>
            </a:r>
          </a:p>
          <a:p>
            <a:r>
              <a:rPr lang="ru-RU" sz="3600" dirty="0">
                <a:latin typeface="IBM Plex Sans"/>
              </a:rPr>
              <a:t>• понятные;</a:t>
            </a:r>
          </a:p>
          <a:p>
            <a:r>
              <a:rPr lang="ru-RU" sz="3600" dirty="0">
                <a:latin typeface="IBM Plex Sans"/>
              </a:rPr>
              <a:t>• уместные;</a:t>
            </a:r>
          </a:p>
          <a:p>
            <a:r>
              <a:rPr lang="ru-RU" sz="3600" dirty="0">
                <a:latin typeface="IBM Plex Sans"/>
              </a:rPr>
              <a:t>• этичные.</a:t>
            </a:r>
          </a:p>
          <a:p>
            <a:endParaRPr lang="ru-RU" sz="3600" dirty="0">
              <a:latin typeface="IBM Plex Sans"/>
            </a:endParaRPr>
          </a:p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CLEAR</a:t>
            </a:r>
            <a:r>
              <a:rPr lang="ru-RU" sz="3600" b="1" dirty="0">
                <a:latin typeface="IBM Plex Sans"/>
              </a:rPr>
              <a:t> (нет ли других барьеров?)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представляющие вызов;</a:t>
            </a:r>
          </a:p>
          <a:p>
            <a:r>
              <a:rPr lang="ru-RU" sz="3600" dirty="0">
                <a:latin typeface="IBM Plex Sans"/>
              </a:rPr>
              <a:t>• легальные;</a:t>
            </a:r>
          </a:p>
          <a:p>
            <a:r>
              <a:rPr lang="ru-RU" sz="3600" dirty="0">
                <a:latin typeface="IBM Plex Sans"/>
              </a:rPr>
              <a:t>• приемлемые с точки зрения окружающей среды;</a:t>
            </a:r>
          </a:p>
          <a:p>
            <a:r>
              <a:rPr lang="ru-RU" sz="3600" dirty="0">
                <a:latin typeface="IBM Plex Sans"/>
              </a:rPr>
              <a:t>• приемлемые в целом;</a:t>
            </a:r>
          </a:p>
          <a:p>
            <a:r>
              <a:rPr lang="ru-RU" sz="3600" dirty="0">
                <a:latin typeface="IBM Plex Sans"/>
              </a:rPr>
              <a:t>• письменно формулируемые.</a:t>
            </a:r>
          </a:p>
        </p:txBody>
      </p:sp>
    </p:spTree>
    <p:extLst>
      <p:ext uri="{BB962C8B-B14F-4D97-AF65-F5344CB8AC3E}">
        <p14:creationId xmlns:p14="http://schemas.microsoft.com/office/powerpoint/2010/main" val="182048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партн</a:t>
            </a:r>
            <a:r>
              <a:rPr lang="ru-RU" dirty="0"/>
              <a:t>ёров по состоянию на </a:t>
            </a:r>
            <a:br>
              <a:rPr lang="ru-RU" dirty="0"/>
            </a:br>
            <a:r>
              <a:rPr lang="ru-RU" dirty="0" err="1"/>
              <a:t>коуч</a:t>
            </a:r>
            <a:r>
              <a:rPr lang="ru-RU" dirty="0"/>
              <a:t>-сессии: пришёл, хочет, </a:t>
            </a:r>
            <a:r>
              <a:rPr lang="ru-RU" u="sng" dirty="0"/>
              <a:t>готов</a:t>
            </a:r>
            <a:endParaRPr sz="6600" u="sng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70C62-2027-CE4C-B32E-505EC24EB4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3522" y="4026833"/>
            <a:ext cx="15877055" cy="47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</a:t>
            </a:r>
            <a:r>
              <a:rPr lang="ru-RU" dirty="0" err="1"/>
              <a:t>коуч</a:t>
            </a:r>
            <a:r>
              <a:rPr lang="ru-RU" dirty="0"/>
              <a:t>-встреча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B0ED74-9E6B-094A-A0A8-2F0D8826AF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9628" y="1462901"/>
            <a:ext cx="7272468" cy="100799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EA613-D0C6-914E-A5B0-5A7504264A32}"/>
              </a:ext>
            </a:extLst>
          </p:cNvPr>
          <p:cNvSpPr/>
          <p:nvPr/>
        </p:nvSpPr>
        <p:spPr>
          <a:xfrm>
            <a:off x="988874" y="3355846"/>
            <a:ext cx="104601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latin typeface="IBM Plex Sans"/>
              </a:rPr>
              <a:t>Практически ничто так не ободряет партнёра, как искренняя заинтересованность </a:t>
            </a:r>
            <a:r>
              <a:rPr lang="ru-RU" sz="4000" dirty="0" err="1">
                <a:latin typeface="IBM Plex Sans"/>
              </a:rPr>
              <a:t>коуча</a:t>
            </a:r>
            <a:r>
              <a:rPr lang="ru-RU" sz="4000" dirty="0">
                <a:latin typeface="IBM Plex Sans"/>
              </a:rPr>
              <a:t> в нём лично, которая позволяет ему почувствовать себя особенным, свою жизнь — интересной для</a:t>
            </a:r>
          </a:p>
          <a:p>
            <a:r>
              <a:rPr lang="ru-RU" sz="4000" dirty="0">
                <a:latin typeface="IBM Plex Sans"/>
              </a:rPr>
              <a:t>исследования, а свои проблемы — заслуживающими того, чтобы над ними работать.</a:t>
            </a:r>
          </a:p>
        </p:txBody>
      </p:sp>
    </p:spTree>
    <p:extLst>
      <p:ext uri="{BB962C8B-B14F-4D97-AF65-F5344CB8AC3E}">
        <p14:creationId xmlns:p14="http://schemas.microsoft.com/office/powerpoint/2010/main" val="86871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</a:t>
            </a:r>
            <a:r>
              <a:rPr lang="ru-RU" dirty="0" err="1"/>
              <a:t>коуч</a:t>
            </a:r>
            <a:r>
              <a:rPr lang="ru-RU" dirty="0"/>
              <a:t>-встреча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B0ED74-9E6B-094A-A0A8-2F0D8826AF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9628" y="1462901"/>
            <a:ext cx="7272468" cy="1007990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177F9D-7A15-B64E-9819-DB53230E9F48}"/>
              </a:ext>
            </a:extLst>
          </p:cNvPr>
          <p:cNvSpPr/>
          <p:nvPr/>
        </p:nvSpPr>
        <p:spPr>
          <a:xfrm>
            <a:off x="1047088" y="2915733"/>
            <a:ext cx="1005205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400" dirty="0">
                <a:latin typeface="IBM Plex Sans"/>
              </a:rPr>
              <a:t>♦ определение цели;</a:t>
            </a:r>
          </a:p>
          <a:p>
            <a:r>
              <a:rPr lang="ru-RU" sz="4400" dirty="0">
                <a:latin typeface="IBM Plex Sans"/>
              </a:rPr>
              <a:t>♦ обсуждение административных вопросов;</a:t>
            </a:r>
          </a:p>
          <a:p>
            <a:r>
              <a:rPr lang="ru-RU" sz="4400" dirty="0">
                <a:latin typeface="IBM Plex Sans"/>
              </a:rPr>
              <a:t>♦ знакомство друг с другом;</a:t>
            </a:r>
          </a:p>
          <a:p>
            <a:r>
              <a:rPr lang="ru-RU" sz="4400" dirty="0">
                <a:latin typeface="IBM Plex Sans"/>
              </a:rPr>
              <a:t>♦ формулирование ожиданий.</a:t>
            </a:r>
            <a:br>
              <a:rPr lang="ru-RU" sz="4400" dirty="0">
                <a:latin typeface="IBM Plex Sans"/>
              </a:rPr>
            </a:br>
            <a:endParaRPr lang="ru-RU" sz="4400" dirty="0">
              <a:latin typeface="IBM Plex Sans"/>
            </a:endParaRPr>
          </a:p>
          <a:p>
            <a:r>
              <a:rPr lang="ru-RU" sz="3600" i="1" dirty="0">
                <a:latin typeface="IBM Plex Sans"/>
              </a:rPr>
              <a:t>У меня такое чувство..</a:t>
            </a:r>
          </a:p>
          <a:p>
            <a:r>
              <a:rPr lang="ru-RU" sz="3600" i="1" dirty="0">
                <a:latin typeface="IBM Plex Sans"/>
              </a:rPr>
              <a:t>Можно, я скажу вам, какое у меня ощущение?</a:t>
            </a:r>
          </a:p>
          <a:p>
            <a:r>
              <a:rPr lang="ru-RU" sz="3600" i="1" dirty="0">
                <a:latin typeface="IBM Plex Sans"/>
              </a:rPr>
              <a:t>У меня предчувствие, что.....</a:t>
            </a:r>
          </a:p>
          <a:p>
            <a:r>
              <a:rPr lang="ru-RU" sz="3600" i="1" dirty="0">
                <a:latin typeface="IBM Plex Sans"/>
              </a:rPr>
              <a:t>Верно ли мое предположение, что..?</a:t>
            </a:r>
          </a:p>
          <a:p>
            <a:r>
              <a:rPr lang="ru-RU" sz="3600" i="1" dirty="0">
                <a:latin typeface="IBM Plex Sans"/>
              </a:rPr>
              <a:t>Мне интересно..</a:t>
            </a:r>
          </a:p>
          <a:p>
            <a:r>
              <a:rPr lang="ru-RU" sz="3600" i="1" dirty="0">
                <a:latin typeface="IBM Plex Sans"/>
              </a:rPr>
              <a:t>Посмотрите, насколько это относится к вам..</a:t>
            </a:r>
          </a:p>
        </p:txBody>
      </p:sp>
    </p:spTree>
    <p:extLst>
      <p:ext uri="{BB962C8B-B14F-4D97-AF65-F5344CB8AC3E}">
        <p14:creationId xmlns:p14="http://schemas.microsoft.com/office/powerpoint/2010/main" val="33821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45B37C-1915-5F44-91FF-E9D91B59F73E}"/>
              </a:ext>
            </a:extLst>
          </p:cNvPr>
          <p:cNvSpPr/>
          <p:nvPr/>
        </p:nvSpPr>
        <p:spPr>
          <a:xfrm>
            <a:off x="988874" y="2711650"/>
            <a:ext cx="1806322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IBM Plex Sans"/>
              </a:rPr>
              <a:t>Метафоры. </a:t>
            </a:r>
            <a:r>
              <a:rPr lang="ru-RU" sz="3600" dirty="0">
                <a:latin typeface="IBM Plex Sans"/>
              </a:rPr>
              <a:t>Вы блуждаете в тумане? Природа.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Признание. </a:t>
            </a:r>
            <a:r>
              <a:rPr lang="ru-RU" sz="3600" dirty="0">
                <a:latin typeface="IBM Plex Sans"/>
              </a:rPr>
              <a:t>Женя, ты на деле доказала, что решила учиться новому. Вы действительно посмеялись над собой. Поздравляю. Я знаю, что это было нелегко. Вы могли выйти из этой ситуации разными способами. То, что вы сделали, означает, что вы учитесь и растёте, даже если вам известно, что это дорого обойдется. В этот момент вы больше озабочены своим развитием, чем мнением окружающих. Вот кем вы являетесь.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Подготовка партнёра к неудачам. </a:t>
            </a:r>
            <a:r>
              <a:rPr lang="ru-RU" sz="3600" dirty="0">
                <a:latin typeface="IBM Plex Sans"/>
              </a:rPr>
              <a:t>Это - часть пути!</a:t>
            </a:r>
          </a:p>
          <a:p>
            <a:br>
              <a:rPr lang="ru-RU" sz="3600" b="1" dirty="0">
                <a:latin typeface="IBM Plex Sans"/>
              </a:rPr>
            </a:br>
            <a:r>
              <a:rPr lang="ru-RU" sz="3600" b="1" dirty="0">
                <a:latin typeface="IBM Plex Sans"/>
              </a:rPr>
              <a:t>Союз в борьбе с «внутренним гремлином». </a:t>
            </a:r>
            <a:r>
              <a:rPr lang="ru-RU" sz="3600" dirty="0">
                <a:latin typeface="IBM Plex Sans"/>
              </a:rPr>
              <a:t>Как его зовут? Почему он тебя тормозит? Таракан.</a:t>
            </a:r>
          </a:p>
          <a:p>
            <a:endParaRPr lang="ru-RU" sz="3600" b="1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Шкала 0..10. </a:t>
            </a:r>
            <a:r>
              <a:rPr lang="ru-RU" sz="3600" dirty="0">
                <a:latin typeface="IBM Plex Sans"/>
              </a:rPr>
              <a:t>Сейчас 7. Что нужно до 8?</a:t>
            </a:r>
          </a:p>
        </p:txBody>
      </p:sp>
    </p:spTree>
    <p:extLst>
      <p:ext uri="{BB962C8B-B14F-4D97-AF65-F5344CB8AC3E}">
        <p14:creationId xmlns:p14="http://schemas.microsoft.com/office/powerpoint/2010/main" val="313556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45B37C-1915-5F44-91FF-E9D91B59F73E}"/>
              </a:ext>
            </a:extLst>
          </p:cNvPr>
          <p:cNvSpPr/>
          <p:nvPr/>
        </p:nvSpPr>
        <p:spPr>
          <a:xfrm>
            <a:off x="988874" y="2711650"/>
            <a:ext cx="18063222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IBM Plex Sans"/>
              </a:rPr>
              <a:t>Вмешательство.</a:t>
            </a:r>
            <a:r>
              <a:rPr lang="ru-RU" sz="2800" dirty="0">
                <a:latin typeface="IBM Plex Sans"/>
              </a:rPr>
              <a:t> Позволяет перейти к сути. Давай сконцентрируемся на главном!</a:t>
            </a:r>
          </a:p>
          <a:p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Просьба </a:t>
            </a:r>
            <a:r>
              <a:rPr lang="ru-RU" sz="2800" b="1" dirty="0" err="1">
                <a:latin typeface="IBM Plex Sans"/>
              </a:rPr>
              <a:t>коуч</a:t>
            </a:r>
            <a:r>
              <a:rPr lang="ru-RU" sz="2800" b="1" dirty="0">
                <a:latin typeface="IBM Plex Sans"/>
              </a:rPr>
              <a:t>-менеджера.</a:t>
            </a:r>
            <a:r>
              <a:rPr lang="ru-RU" sz="2800" dirty="0">
                <a:latin typeface="IBM Plex Sans"/>
              </a:rPr>
              <a:t> В какой-то момент разговора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Я прошу Вас к пятнице сделать двенадцать звонков по поводу продаж.. Это не ультиматум, это просьба. На любую просьбу </a:t>
            </a:r>
            <a:r>
              <a:rPr lang="ru-RU" sz="2800" dirty="0" err="1">
                <a:latin typeface="IBM Plex Sans"/>
              </a:rPr>
              <a:t>коуча</a:t>
            </a:r>
            <a:r>
              <a:rPr lang="ru-RU" sz="2800" dirty="0">
                <a:latin typeface="IBM Plex Sans"/>
              </a:rPr>
              <a:t> могут быть три ответа: Да, я сделаю, Нет, я не буду этого делать, или: У меня есть встречное предложение.. Четвертый вариант может звучать так: Мне нужно время, чтобы обдумать Вашу просьбу. Я сообщу Вам о своём решении в понедельник.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рассказывает о том, чего ожидает от партнёра.</a:t>
            </a:r>
            <a:br>
              <a:rPr lang="ru-RU" sz="2800" dirty="0">
                <a:latin typeface="IBM Plex Sans"/>
              </a:rPr>
            </a:br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Проговаривание. </a:t>
            </a:r>
            <a:r>
              <a:rPr lang="ru-RU" sz="2800" dirty="0">
                <a:latin typeface="IBM Plex Sans"/>
              </a:rPr>
              <a:t>Словно указание на существующую проблему и помещение ее в центр внимания — часть работы </a:t>
            </a:r>
            <a:r>
              <a:rPr lang="ru-RU" sz="2800" dirty="0" err="1">
                <a:latin typeface="IBM Plex Sans"/>
              </a:rPr>
              <a:t>коуча</a:t>
            </a:r>
            <a:r>
              <a:rPr lang="ru-RU" sz="2800" dirty="0">
                <a:latin typeface="IBM Plex Sans"/>
              </a:rPr>
              <a:t>, а справиться с проблемой — задача партнёра.</a:t>
            </a:r>
          </a:p>
          <a:p>
            <a:endParaRPr lang="ru-RU" sz="2800" dirty="0">
              <a:latin typeface="Helvetica Neue" panose="02000503000000020004" pitchFamily="2" charset="0"/>
            </a:endParaRPr>
          </a:p>
          <a:p>
            <a:r>
              <a:rPr lang="ru-RU" sz="2800" b="1" dirty="0">
                <a:latin typeface="IBM Plex Sans"/>
              </a:rPr>
              <a:t>Уточнение</a:t>
            </a:r>
            <a:r>
              <a:rPr lang="ru-RU" sz="2800" dirty="0">
                <a:latin typeface="IBM Plex Sans"/>
              </a:rPr>
              <a:t>. Помочь клиенту разглядеть то, что он не в состоянии увидеть самостоятельно. Позвольте уточнить как это выглядит со стороны.</a:t>
            </a:r>
            <a:br>
              <a:rPr lang="ru-RU" sz="2800" dirty="0">
                <a:latin typeface="IBM Plex Sans"/>
              </a:rPr>
            </a:br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Мета-формат – «взгляд с вертолета». </a:t>
            </a:r>
            <a:r>
              <a:rPr lang="ru-RU" sz="2800" dirty="0">
                <a:latin typeface="IBM Plex Sans"/>
              </a:rPr>
              <a:t>Например, если клиент конфликтует с коллегой,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Эта история напомнила мне о разговоре, который состоялся между вами и вашим бывшим начальником, и ситуацию с вашей прошлой работы. Правда, они похожи?.. Другой пример: клиент, который очень старается, но не может ничего достичь. В этом случае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Похоже, Вы предприняли много усилий, но что получили в результате? Этот пример мета-формата с более высокой точки поднимает скрытую, основную проблему и представляет панорамный вид пройденного пути.</a:t>
            </a:r>
          </a:p>
        </p:txBody>
      </p:sp>
    </p:spTree>
    <p:extLst>
      <p:ext uri="{BB962C8B-B14F-4D97-AF65-F5344CB8AC3E}">
        <p14:creationId xmlns:p14="http://schemas.microsoft.com/office/powerpoint/2010/main" val="115188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r>
              <a:rPr lang="en-US" dirty="0"/>
              <a:t>. </a:t>
            </a:r>
            <a:r>
              <a:rPr lang="en-US" dirty="0" err="1"/>
              <a:t>Гол</a:t>
            </a:r>
            <a:r>
              <a:rPr lang="ru-RU" dirty="0"/>
              <a:t>ос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5294A-33DD-7D47-89F4-7824B6665F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4947" y="3376892"/>
            <a:ext cx="12854206" cy="65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Примеры ситуаций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планировании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AF3201F-C8E3-0444-9CD3-09E329359699}"/>
              </a:ext>
            </a:extLst>
          </p:cNvPr>
          <p:cNvSpPr/>
          <p:nvPr/>
        </p:nvSpPr>
        <p:spPr>
          <a:xfrm>
            <a:off x="1019511" y="2561461"/>
            <a:ext cx="18005008" cy="8301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Какого результата вы хотите добиться?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Чего вы хотите?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Что же из этого выйдет?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Как вы это узнаете?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Что это вам даст?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Когда Вы работаете над важным проектом, что Вы постоянно делаете, что могло бы помешать его успешному завершению?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Представьте, что Вы заглянули вперед на полгода. Какое решение из того времени показалось бы Вам подходящим для данного момента?</a:t>
            </a:r>
          </a:p>
        </p:txBody>
      </p:sp>
    </p:spTree>
    <p:extLst>
      <p:ext uri="{BB962C8B-B14F-4D97-AF65-F5344CB8AC3E}">
        <p14:creationId xmlns:p14="http://schemas.microsoft.com/office/powerpoint/2010/main" val="414297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организации работы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1A572D-9A52-6844-8BB5-FBB6E5F54F85}"/>
              </a:ext>
            </a:extLst>
          </p:cNvPr>
          <p:cNvSpPr/>
          <p:nvPr/>
        </p:nvSpPr>
        <p:spPr>
          <a:xfrm>
            <a:off x="988874" y="2915733"/>
            <a:ext cx="1806322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IBM Plex Sans"/>
              </a:rPr>
              <a:t>Отделение интерпретаций!</a:t>
            </a:r>
            <a:br>
              <a:rPr lang="ru-RU" sz="3600" b="1" dirty="0">
                <a:latin typeface="IBM Plex Sans"/>
              </a:rPr>
            </a:br>
            <a:endParaRPr lang="ru-RU" sz="3600" b="1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Иногда разные факты так смешиваются, что создается твёрдая уверенность в чем-то, которая полностью обессиливает человека. Эта уверенность кажется частью жизни, но не является ею.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Интерпретации необходимо отделять от фактов, дабы партнёр мог успешнее оперировать своими возможностями.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dirty="0" err="1">
                <a:latin typeface="IBM Plex Sans"/>
              </a:rPr>
              <a:t>Коучинг</a:t>
            </a:r>
            <a:r>
              <a:rPr lang="ru-RU" sz="3600" dirty="0">
                <a:latin typeface="IBM Plex Sans"/>
              </a:rPr>
              <a:t> поощряет клиентов к рассмотрению того, что именно они называют своими неудачами, подчеркивая разницу между определениями потерпеть неудачу и быть неудачником.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Что именно вас пугает? – А как все обстоит на самом деле? </a:t>
            </a:r>
          </a:p>
        </p:txBody>
      </p:sp>
    </p:spTree>
    <p:extLst>
      <p:ext uri="{BB962C8B-B14F-4D97-AF65-F5344CB8AC3E}">
        <p14:creationId xmlns:p14="http://schemas.microsoft.com/office/powerpoint/2010/main" val="81259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мотивации и обучении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CAAB5F7-DC79-DF4B-8E55-B7CA07948EF0}"/>
              </a:ext>
            </a:extLst>
          </p:cNvPr>
          <p:cNvSpPr/>
          <p:nvPr/>
        </p:nvSpPr>
        <p:spPr>
          <a:xfrm>
            <a:off x="1065412" y="3103533"/>
            <a:ext cx="17986683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IBM Plex Sans"/>
              </a:rPr>
              <a:t>Мы обучаем их использовать их же навыки, не свои! Ф. </a:t>
            </a:r>
            <a:r>
              <a:rPr lang="ru-RU" sz="3600" b="1" dirty="0" err="1">
                <a:latin typeface="IBM Plex Sans"/>
              </a:rPr>
              <a:t>Пьюселик</a:t>
            </a:r>
            <a:br>
              <a:rPr lang="ru-RU" sz="3600" b="1" dirty="0">
                <a:latin typeface="IBM Plex Sans"/>
              </a:rPr>
            </a:br>
            <a:endParaRPr lang="ru-RU" sz="3600" b="1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При каких условиях Вы бы ощущали себя </a:t>
            </a:r>
            <a:r>
              <a:rPr lang="ru-RU" sz="3600" dirty="0" err="1">
                <a:latin typeface="IBM Plex Sans"/>
              </a:rPr>
              <a:t>самореализующимся</a:t>
            </a:r>
            <a:r>
              <a:rPr lang="ru-RU" sz="3600" dirty="0">
                <a:latin typeface="IBM Plex Sans"/>
              </a:rPr>
              <a:t>?</a:t>
            </a:r>
          </a:p>
          <a:p>
            <a:r>
              <a:rPr lang="ru-RU" sz="3600" dirty="0">
                <a:latin typeface="IBM Plex Sans"/>
              </a:rPr>
              <a:t>А еще? Или: Расскажите, пожалуйста, поподробнее.. Главное — последовательно вскрывать все более и более глубокие смысловые слои.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Как Человек, Которым Он Станет, решил бы данную проблему или повел бы себя в данной ситуации?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pPr algn="ctr"/>
            <a:r>
              <a:rPr lang="ru-RU" sz="3200" i="1" dirty="0">
                <a:latin typeface="IBM Plex Sans"/>
              </a:rPr>
              <a:t>Право на ошибку: право учиться. </a:t>
            </a:r>
            <a:r>
              <a:rPr lang="ru-RU" sz="3200" i="1" dirty="0" err="1">
                <a:latin typeface="IBM Plex Sans"/>
              </a:rPr>
              <a:t>Делайте</a:t>
            </a:r>
            <a:r>
              <a:rPr lang="ru-RU" sz="3200" i="1" dirty="0">
                <a:latin typeface="IBM Plex Sans"/>
              </a:rPr>
              <a:t> вещи, которые вы делать не умеете. Должно быть желание и готовность «играть плохо» - готовность быть новичком.</a:t>
            </a:r>
          </a:p>
          <a:p>
            <a:endParaRPr lang="ru-RU" sz="3600" dirty="0">
              <a:latin typeface="IBM Plex Sans"/>
            </a:endParaRPr>
          </a:p>
          <a:p>
            <a:pPr algn="ctr"/>
            <a:r>
              <a:rPr lang="ru-RU" sz="3600" b="1" dirty="0">
                <a:latin typeface="IBM Plex Sans"/>
              </a:rPr>
              <a:t>При этом ответы клиента нужно возвращать ему, резюмировать, давая ему возможность услышать их из чужих уст.</a:t>
            </a:r>
            <a:endParaRPr lang="ru-RU" sz="3600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09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контроле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A32FC85F-D252-764F-B16C-526ABCC01468}"/>
              </a:ext>
            </a:extLst>
          </p:cNvPr>
          <p:cNvSpPr/>
          <p:nvPr/>
        </p:nvSpPr>
        <p:spPr>
          <a:xfrm>
            <a:off x="1019511" y="2561461"/>
            <a:ext cx="18005008" cy="831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Простые вопросы для </a:t>
            </a:r>
            <a:r>
              <a:rPr lang="ru-RU" sz="3600" dirty="0" err="1">
                <a:latin typeface="IBM Plex Sans"/>
              </a:rPr>
              <a:t>оправдунов</a:t>
            </a:r>
            <a:r>
              <a:rPr lang="ru-RU" sz="3600" dirty="0">
                <a:latin typeface="IBM Plex San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Чего Вы хотите?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Где же мы оказались?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дальше?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Куда бы Вам хотелось отсюда попасть?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видите?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Чему Вы научились?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станете делать и когда вы это сделаете?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думаете?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От чего вам придется в этом случае отказаться?</a:t>
            </a:r>
          </a:p>
        </p:txBody>
      </p:sp>
    </p:spTree>
    <p:extLst>
      <p:ext uri="{BB962C8B-B14F-4D97-AF65-F5344CB8AC3E}">
        <p14:creationId xmlns:p14="http://schemas.microsoft.com/office/powerpoint/2010/main" val="813627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Практика вопросов вместо ответов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Что бы вы делали, если бы имели безграничные ресурсы?</a:t>
            </a:r>
          </a:p>
          <a:p>
            <a:r>
              <a:rPr lang="ru-RU" sz="3600" i="1" dirty="0">
                <a:latin typeface="IBM Plex Sans"/>
              </a:rPr>
              <a:t>Карен Мартин Минер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За какую историю вы так цепко держитесь? - а такая история будет.</a:t>
            </a:r>
          </a:p>
          <a:p>
            <a:r>
              <a:rPr lang="ru-RU" sz="3600" i="1" dirty="0">
                <a:latin typeface="IBM Plex Sans"/>
              </a:rPr>
              <a:t>Крис </a:t>
            </a:r>
            <a:r>
              <a:rPr lang="ru-RU" sz="3600" i="1" dirty="0" err="1">
                <a:latin typeface="IBM Plex Sans"/>
              </a:rPr>
              <a:t>Паджет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тянет вас назад? </a:t>
            </a:r>
          </a:p>
          <a:p>
            <a:r>
              <a:rPr lang="ru-RU" sz="3600" i="1" dirty="0">
                <a:latin typeface="IBM Plex Sans"/>
              </a:rPr>
              <a:t>Дженни </a:t>
            </a:r>
            <a:r>
              <a:rPr lang="ru-RU" sz="3600" i="1" dirty="0" err="1">
                <a:latin typeface="IBM Plex Sans"/>
              </a:rPr>
              <a:t>Леу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 много энергии вы готовы вложить в это?</a:t>
            </a:r>
          </a:p>
          <a:p>
            <a:r>
              <a:rPr lang="ru-RU" sz="3600" i="1" dirty="0">
                <a:latin typeface="IBM Plex Sans"/>
              </a:rPr>
              <a:t>Алиса </a:t>
            </a:r>
            <a:r>
              <a:rPr lang="ru-RU" sz="3600" i="1" dirty="0" err="1">
                <a:latin typeface="IBM Plex Sans"/>
              </a:rPr>
              <a:t>Маньярез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вы пытаетесь доказать себе?</a:t>
            </a:r>
          </a:p>
          <a:p>
            <a:r>
              <a:rPr lang="ru-RU" sz="3600" i="1" dirty="0">
                <a:latin typeface="IBM Plex Sans"/>
              </a:rPr>
              <a:t>Джессика </a:t>
            </a:r>
            <a:r>
              <a:rPr lang="ru-RU" sz="3600" i="1" dirty="0" err="1">
                <a:latin typeface="IBM Plex Sans"/>
              </a:rPr>
              <a:t>Малавец</a:t>
            </a:r>
            <a:endParaRPr lang="ru-RU" sz="3600" i="1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00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Если бы я был в вашей шкуре и попросил бы у вас совета, что бы вы посоветовали мне в первую очередь?</a:t>
            </a:r>
          </a:p>
          <a:p>
            <a:r>
              <a:rPr lang="ru-RU" sz="3600" i="1" dirty="0">
                <a:latin typeface="IBM Plex Sans"/>
              </a:rPr>
              <a:t>Том </a:t>
            </a:r>
            <a:r>
              <a:rPr lang="ru-RU" sz="3600" i="1" dirty="0" err="1">
                <a:latin typeface="IBM Plex Sans"/>
              </a:rPr>
              <a:t>Ферри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бы вы попробовали прямо сейчас, если бы знали, что не можете потерпеть неудачу?</a:t>
            </a:r>
          </a:p>
          <a:p>
            <a:r>
              <a:rPr lang="ru-RU" sz="3600" i="1" dirty="0">
                <a:latin typeface="IBM Plex Sans"/>
              </a:rPr>
              <a:t>Алиса </a:t>
            </a:r>
            <a:r>
              <a:rPr lang="ru-RU" sz="3600" i="1" dirty="0" err="1">
                <a:latin typeface="IBM Plex Sans"/>
              </a:rPr>
              <a:t>Гонцалез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вы делаете такого, что приносит вам радость и восторг?</a:t>
            </a:r>
          </a:p>
          <a:p>
            <a:r>
              <a:rPr lang="ru-RU" sz="3600" i="1" dirty="0">
                <a:latin typeface="IBM Plex Sans"/>
              </a:rPr>
              <a:t>Джен </a:t>
            </a:r>
            <a:r>
              <a:rPr lang="ru-RU" sz="3600" i="1" dirty="0" err="1">
                <a:latin typeface="IBM Plex Sans"/>
              </a:rPr>
              <a:t>Микельсон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Какие маленькие шаги ты можешь совершить, чтобы подобраться ближе к своей мечте?</a:t>
            </a:r>
          </a:p>
          <a:p>
            <a:r>
              <a:rPr lang="ru-RU" sz="3600" i="1" dirty="0">
                <a:latin typeface="IBM Plex Sans"/>
              </a:rPr>
              <a:t>Джозефин де ла Паз</a:t>
            </a:r>
          </a:p>
        </p:txBody>
      </p:sp>
    </p:spTree>
    <p:extLst>
      <p:ext uri="{BB962C8B-B14F-4D97-AF65-F5344CB8AC3E}">
        <p14:creationId xmlns:p14="http://schemas.microsoft.com/office/powerpoint/2010/main" val="143477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Чего вы ждете?</a:t>
            </a:r>
          </a:p>
          <a:p>
            <a:r>
              <a:rPr lang="ru-RU" sz="3600" i="1" dirty="0" err="1">
                <a:latin typeface="IBM Plex Sans"/>
              </a:rPr>
              <a:t>Хаун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Элиас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Ромеро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Васкес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из того, что вы только что сказали может быть всего лишь вашим допущением или предположением?</a:t>
            </a:r>
          </a:p>
          <a:p>
            <a:r>
              <a:rPr lang="ru-RU" sz="3600" i="1" dirty="0">
                <a:latin typeface="IBM Plex Sans"/>
              </a:rPr>
              <a:t>Рейчел </a:t>
            </a:r>
            <a:r>
              <a:rPr lang="ru-RU" sz="3600" i="1" dirty="0" err="1">
                <a:latin typeface="IBM Plex Sans"/>
              </a:rPr>
              <a:t>Мендонка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Гойер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Какие позитивные моменты есть в этой негативной ситуации?</a:t>
            </a:r>
          </a:p>
          <a:p>
            <a:r>
              <a:rPr lang="ru-RU" sz="3600" i="1" dirty="0" err="1">
                <a:latin typeface="IBM Plex Sans"/>
              </a:rPr>
              <a:t>Ванья</a:t>
            </a:r>
            <a:r>
              <a:rPr lang="ru-RU" sz="3600" i="1" dirty="0">
                <a:latin typeface="IBM Plex Sans"/>
              </a:rPr>
              <a:t> Маринова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О чем таком я у вас сегодня не спросила, о чем вы очень хотели чтобы я спросила?</a:t>
            </a:r>
          </a:p>
          <a:p>
            <a:r>
              <a:rPr lang="ru-RU" sz="3600" i="1" dirty="0">
                <a:latin typeface="IBM Plex Sans"/>
              </a:rPr>
              <a:t>Энни </a:t>
            </a:r>
            <a:r>
              <a:rPr lang="ru-RU" sz="3600" i="1" dirty="0" err="1">
                <a:latin typeface="IBM Plex Sans"/>
              </a:rPr>
              <a:t>Гелфанд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Какой должна стать Ваша работа, что должно в ней измениться,</a:t>
            </a:r>
          </a:p>
          <a:p>
            <a:r>
              <a:rPr lang="ru-RU" sz="3600" dirty="0">
                <a:latin typeface="IBM Plex Sans"/>
              </a:rPr>
              <a:t>чтобы она доставляла Вам радость?</a:t>
            </a:r>
          </a:p>
        </p:txBody>
      </p:sp>
    </p:spTree>
    <p:extLst>
      <p:ext uri="{BB962C8B-B14F-4D97-AF65-F5344CB8AC3E}">
        <p14:creationId xmlns:p14="http://schemas.microsoft.com/office/powerpoint/2010/main" val="3657367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Решить кейс, описать беседу.</a:t>
            </a:r>
            <a:br>
              <a:rPr lang="ru-RU" sz="3958" dirty="0"/>
            </a:br>
            <a:br>
              <a:rPr lang="ru-RU" sz="3958" dirty="0"/>
            </a:br>
            <a:r>
              <a:rPr lang="ru-RU" sz="3600" dirty="0"/>
              <a:t>У вас новый сотрудник, вы знаете, что на прошлом месте работы его уволили из-за сокращения. Она молода и стремится к карьерному росту, недавно закончила университет. Завтра у вас запланирован </a:t>
            </a:r>
            <a:r>
              <a:rPr lang="en-US" sz="3600" dirty="0"/>
              <a:t>one-to-one. </a:t>
            </a:r>
            <a:r>
              <a:rPr lang="ru-RU" sz="3600" dirty="0"/>
              <a:t>Как вы организуете первую встречу с ней?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Чем отличатся позиция при </a:t>
            </a:r>
            <a:r>
              <a:rPr lang="ru-RU" dirty="0" err="1"/>
              <a:t>коуч</a:t>
            </a:r>
            <a:r>
              <a:rPr lang="ru-RU" dirty="0"/>
              <a:t>-подходе?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Вопросы вместо ответов!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/>
              <a:t>Закрепление первых шагов.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3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Структура и технологии </a:t>
            </a:r>
            <a:r>
              <a:rPr lang="ru-RU" sz="6000" b="1" dirty="0" err="1">
                <a:latin typeface="IBM Plex Sans SemiBold"/>
              </a:rPr>
              <a:t>коуч</a:t>
            </a:r>
            <a:r>
              <a:rPr lang="ru-RU" sz="6000" b="1" dirty="0">
                <a:latin typeface="IBM Plex Sans SemiBold"/>
              </a:rPr>
              <a:t>-сессии для менеджера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Роль и позиция менеджера-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Инструменты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Модель </a:t>
            </a:r>
            <a:r>
              <a:rPr lang="en" sz="3300" dirty="0">
                <a:highlight>
                  <a:srgbClr val="FFFFFF"/>
                </a:highlight>
                <a:latin typeface="IBM Plex Sans"/>
              </a:rPr>
              <a:t>GROW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развития партнеров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Примеры ситуаций и вопросов в работе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П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рактика вопросов вместо ответов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795767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Роль менеджера-</a:t>
            </a:r>
            <a:r>
              <a:rPr lang="ru-RU" sz="60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коуча</a:t>
            </a:r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, как реально помогает?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33093D6-170B-9849-A37E-D312BA4060B8}"/>
              </a:ext>
            </a:extLst>
          </p:cNvPr>
          <p:cNvSpPr txBox="1">
            <a:spLocks/>
          </p:cNvSpPr>
          <p:nvPr/>
        </p:nvSpPr>
        <p:spPr>
          <a:xfrm>
            <a:off x="1139177" y="2796993"/>
            <a:ext cx="17912913" cy="72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4">
                    <a:lumMod val="50000"/>
                  </a:schemeClr>
                </a:solidFill>
              </a:rPr>
              <a:t>– Детектор смыслов на собеседовании;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6">
                    <a:lumMod val="75000"/>
                  </a:schemeClr>
                </a:solidFill>
              </a:rPr>
              <a:t>– Измеритель уверенности и подготовки (шкалы);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5"/>
                </a:solidFill>
              </a:rPr>
              <a:t>– Генерация идей на собраниях (У. Дисней);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rgbClr val="7030A0"/>
                </a:solidFill>
              </a:rPr>
              <a:t>– Чтобы «идиотов стало значительно меньше»;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– </a:t>
            </a:r>
            <a:r>
              <a:rPr lang="ru-RU" sz="5400" dirty="0" err="1">
                <a:solidFill>
                  <a:schemeClr val="accent1">
                    <a:lumMod val="75000"/>
                  </a:schemeClr>
                </a:solidFill>
              </a:rPr>
              <a:t>Разморозка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 – Изменение – Заморозка (К. Левин);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Управление по смыслу;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rgbClr val="00B0F0"/>
                </a:solidFill>
              </a:rPr>
              <a:t>– Молчаливая помощь.</a:t>
            </a:r>
            <a:endParaRPr lang="ru-RU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7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Роль и позиция </a:t>
            </a:r>
            <a:r>
              <a:rPr lang="ru-RU" sz="11000" dirty="0" err="1"/>
              <a:t>коуч</a:t>
            </a:r>
            <a:r>
              <a:rPr lang="ru-RU" sz="11000" dirty="0"/>
              <a:t>-менеджера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Когда применить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-сессию?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935442"/>
            <a:ext cx="17991598" cy="878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b="1" dirty="0">
                <a:latin typeface="IBM Plex Sans"/>
              </a:rPr>
              <a:t>Элементы и инструменты </a:t>
            </a:r>
            <a:r>
              <a:rPr lang="ru-RU" sz="3300" b="1" dirty="0" err="1">
                <a:latin typeface="IBM Plex Sans"/>
              </a:rPr>
              <a:t>коучинга</a:t>
            </a:r>
            <a:r>
              <a:rPr lang="ru-RU" sz="3300" b="1" dirty="0">
                <a:latin typeface="IBM Plex Sans"/>
              </a:rPr>
              <a:t> применяются в рамках </a:t>
            </a:r>
            <a:r>
              <a:rPr lang="ru-RU" sz="3300" b="1" dirty="0" err="1">
                <a:latin typeface="IBM Plex Sans"/>
              </a:rPr>
              <a:t>тет</a:t>
            </a:r>
            <a:r>
              <a:rPr lang="ru-RU" sz="3300" b="1" dirty="0">
                <a:latin typeface="IBM Plex Sans"/>
              </a:rPr>
              <a:t>-а-</a:t>
            </a:r>
            <a:r>
              <a:rPr lang="ru-RU" sz="3300" b="1" dirty="0" err="1">
                <a:latin typeface="IBM Plex Sans"/>
              </a:rPr>
              <a:t>тетов</a:t>
            </a:r>
            <a:r>
              <a:rPr lang="ru-RU" sz="3300" b="1" dirty="0">
                <a:latin typeface="IBM Plex Sans"/>
              </a:rPr>
              <a:t>, примеры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: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Первая встреча.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Обсуждение планов на будущее.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Разбор и выдача ОС (360).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Решение конфликтных ситуаций.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Проверка мотивации.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Поиск выхода из сложных проектных проблем.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Встреча по итогам проекта.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Др.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Фундамент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коучингового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подхода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935442"/>
            <a:ext cx="17991598" cy="674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b="1" dirty="0">
                <a:latin typeface="IBM Plex Sans"/>
              </a:rPr>
              <a:t>Пять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 основных принципов: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1.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Партнёр изначально является творческой, целостной личностью и обладает соответствующими ресурсами.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2.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обращается ко всей ретроспективе партнёра в целом.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3.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Постановка задачи исходит от партнёра (на основе понимания личных 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оргцелей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).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4.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Отношения между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-менеджером и партнёром представляют собой целенаправленный альянс.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5.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Подотчётность.</a:t>
            </a:r>
          </a:p>
        </p:txBody>
      </p:sp>
    </p:spTree>
    <p:extLst>
      <p:ext uri="{BB962C8B-B14F-4D97-AF65-F5344CB8AC3E}">
        <p14:creationId xmlns:p14="http://schemas.microsoft.com/office/powerpoint/2010/main" val="5584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2119</Words>
  <Application>Microsoft Macintosh PowerPoint</Application>
  <PresentationFormat>Произвольный</PresentationFormat>
  <Paragraphs>262</Paragraphs>
  <Slides>34</Slides>
  <Notes>32</Notes>
  <HiddenSlides>3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Arial</vt:lpstr>
      <vt:lpstr>IBM Plex Sans Medium</vt:lpstr>
      <vt:lpstr>Roboto</vt:lpstr>
      <vt:lpstr>IBM Plex Sans SemiBold</vt:lpstr>
      <vt:lpstr>IBM Plex Sans</vt:lpstr>
      <vt:lpstr>Calibri</vt:lpstr>
      <vt:lpstr>Helvetica Neue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3. Структура и технологии коуч-сессии для менеджера</vt:lpstr>
      <vt:lpstr>Роль менеджера-коуча, как реально помогает?</vt:lpstr>
      <vt:lpstr>Роль и позиция коуч-менеджера</vt:lpstr>
      <vt:lpstr>Когда применить коуч-сессию?</vt:lpstr>
      <vt:lpstr>Фундамент коучингового подхода</vt:lpstr>
      <vt:lpstr>Этические принципы</vt:lpstr>
      <vt:lpstr>Этические принципы</vt:lpstr>
      <vt:lpstr>Что помогает коуч-менеджеру?</vt:lpstr>
      <vt:lpstr>Технология коуч-сессии. Модель GROW  Дж. Уитмора</vt:lpstr>
      <vt:lpstr>Модель GROW (Дж. Уитмор)</vt:lpstr>
      <vt:lpstr>Итак, резюмируем. Маркеры достижимости проекта</vt:lpstr>
      <vt:lpstr>Правильные цели</vt:lpstr>
      <vt:lpstr>Типы партнёров по состоянию на  коуч-сессии: пришёл, хочет, готов</vt:lpstr>
      <vt:lpstr>Первая коуч-встреча</vt:lpstr>
      <vt:lpstr>Первая коуч-встреча</vt:lpstr>
      <vt:lpstr>Инструменты коуч-менеджера</vt:lpstr>
      <vt:lpstr>Инструменты коуч-менеджера</vt:lpstr>
      <vt:lpstr>Инструменты коуч-менеджера. Голос</vt:lpstr>
      <vt:lpstr>Примеры ситуаций</vt:lpstr>
      <vt:lpstr>Коучинг в планировании</vt:lpstr>
      <vt:lpstr>Коучинг в организации работы</vt:lpstr>
      <vt:lpstr>Коучинг в мотивации и обучении</vt:lpstr>
      <vt:lpstr>Коучинг в контроле</vt:lpstr>
      <vt:lpstr>Практика вопросов вместо ответов</vt:lpstr>
      <vt:lpstr>Топ вопросов</vt:lpstr>
      <vt:lpstr>Топ вопросов</vt:lpstr>
      <vt:lpstr>Топ вопросов</vt:lpstr>
      <vt:lpstr>ИТОГИ  Практическое задание:  - Решить кейс, описать беседу.  У вас новый сотрудник, вы знаете, что на прошлом месте работы его уволили из-за сокращения. Она молода и стремится к карьерному росту, недавно закончила университет. Завтра у вас запланирован one-to-one. Как вы организуете первую встречу с ней?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53</cp:revision>
  <dcterms:modified xsi:type="dcterms:W3CDTF">2021-10-14T16:53:37Z</dcterms:modified>
</cp:coreProperties>
</file>